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9" r:id="rId3"/>
    <p:sldId id="260" r:id="rId4"/>
    <p:sldId id="262" r:id="rId5"/>
    <p:sldId id="264" r:id="rId6"/>
    <p:sldId id="266" r:id="rId7"/>
    <p:sldId id="268" r:id="rId8"/>
    <p:sldId id="269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93" autoAdjust="0"/>
    <p:restoredTop sz="94660"/>
  </p:normalViewPr>
  <p:slideViewPr>
    <p:cSldViewPr snapToGrid="0">
      <p:cViewPr varScale="1">
        <p:scale>
          <a:sx n="91" d="100"/>
          <a:sy n="91" d="100"/>
        </p:scale>
        <p:origin x="3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58BB-B3D9-4EEA-BD3C-76DB32E83E4E}" type="datetimeFigureOut">
              <a:rPr lang="hu-HU" smtClean="0"/>
              <a:t>2023. 02. 23.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AA230A4E-F8F3-4E33-9336-C497730999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6087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58BB-B3D9-4EEA-BD3C-76DB32E83E4E}" type="datetimeFigureOut">
              <a:rPr lang="hu-HU" smtClean="0"/>
              <a:t>2023. 02. 23.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30A4E-F8F3-4E33-9336-C497730999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4839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58BB-B3D9-4EEA-BD3C-76DB32E83E4E}" type="datetimeFigureOut">
              <a:rPr lang="hu-HU" smtClean="0"/>
              <a:t>2023. 02. 23.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30A4E-F8F3-4E33-9336-C497730999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3641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58BB-B3D9-4EEA-BD3C-76DB32E83E4E}" type="datetimeFigureOut">
              <a:rPr lang="hu-HU" smtClean="0"/>
              <a:t>2023. 02. 23.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30A4E-F8F3-4E33-9336-C497730999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0697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AA1458BB-B3D9-4EEA-BD3C-76DB32E83E4E}" type="datetimeFigureOut">
              <a:rPr lang="hu-HU" smtClean="0"/>
              <a:t>2023. 02. 23.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hu-H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AA230A4E-F8F3-4E33-9336-C497730999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754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58BB-B3D9-4EEA-BD3C-76DB32E83E4E}" type="datetimeFigureOut">
              <a:rPr lang="hu-HU" smtClean="0"/>
              <a:t>2023. 02. 23.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30A4E-F8F3-4E33-9336-C497730999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3443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58BB-B3D9-4EEA-BD3C-76DB32E83E4E}" type="datetimeFigureOut">
              <a:rPr lang="hu-HU" smtClean="0"/>
              <a:t>2023. 02. 23.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30A4E-F8F3-4E33-9336-C497730999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5461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58BB-B3D9-4EEA-BD3C-76DB32E83E4E}" type="datetimeFigureOut">
              <a:rPr lang="hu-HU" smtClean="0"/>
              <a:t>2023. 02. 23.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30A4E-F8F3-4E33-9336-C497730999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8366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58BB-B3D9-4EEA-BD3C-76DB32E83E4E}" type="datetimeFigureOut">
              <a:rPr lang="hu-HU" smtClean="0"/>
              <a:t>2023. 02. 23.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30A4E-F8F3-4E33-9336-C497730999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4211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58BB-B3D9-4EEA-BD3C-76DB32E83E4E}" type="datetimeFigureOut">
              <a:rPr lang="hu-HU" smtClean="0"/>
              <a:t>2023. 02. 23.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30A4E-F8F3-4E33-9336-C497730999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2306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58BB-B3D9-4EEA-BD3C-76DB32E83E4E}" type="datetimeFigureOut">
              <a:rPr lang="hu-HU" smtClean="0"/>
              <a:t>2023. 02. 23.</a:t>
            </a:fld>
            <a:endParaRPr lang="hu-H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30A4E-F8F3-4E33-9336-C497730999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8863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AA1458BB-B3D9-4EEA-BD3C-76DB32E83E4E}" type="datetimeFigureOut">
              <a:rPr lang="hu-HU" smtClean="0"/>
              <a:t>2023. 02. 23.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AA230A4E-F8F3-4E33-9336-C497730999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118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65CE698-5919-8198-A938-8DA9BDD272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2272" y="1432223"/>
            <a:ext cx="8994687" cy="3035808"/>
          </a:xfrm>
        </p:spPr>
        <p:txBody>
          <a:bodyPr/>
          <a:lstStyle/>
          <a:p>
            <a:r>
              <a:rPr lang="hu-HU" sz="8500" dirty="0" err="1"/>
              <a:t>Hamary</a:t>
            </a:r>
            <a:r>
              <a:rPr lang="hu-HU" sz="8500" dirty="0"/>
              <a:t> Dániel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7E0CA89-7C69-0B44-0CD6-0A2003CDB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2272" y="3933107"/>
            <a:ext cx="6919000" cy="1069848"/>
          </a:xfrm>
        </p:spPr>
        <p:txBody>
          <a:bodyPr>
            <a:normAutofit fontScale="92500" lnSpcReduction="20000"/>
          </a:bodyPr>
          <a:lstStyle/>
          <a:p>
            <a:r>
              <a:rPr lang="hu-HU" sz="3000" dirty="0"/>
              <a:t>Reformkor – Tata </a:t>
            </a:r>
            <a:r>
              <a:rPr lang="hu-HU" sz="3000" dirty="0" smtClean="0"/>
              <a:t>– Forradalom</a:t>
            </a:r>
          </a:p>
          <a:p>
            <a:endParaRPr lang="hu-HU" dirty="0"/>
          </a:p>
          <a:p>
            <a:r>
              <a:rPr lang="hu-HU" sz="1500" dirty="0" smtClean="0">
                <a:solidFill>
                  <a:srgbClr val="C00000"/>
                </a:solidFill>
              </a:rPr>
              <a:t>KUNY DOMOKOS MÚZEUM</a:t>
            </a:r>
            <a:endParaRPr lang="hu-HU" sz="15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63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655" y="2803809"/>
            <a:ext cx="9059918" cy="405419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CF77A72-2E14-B4D7-6D15-3DB0DA5E5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839671"/>
          </a:xfrm>
        </p:spPr>
        <p:txBody>
          <a:bodyPr>
            <a:normAutofit/>
          </a:bodyPr>
          <a:lstStyle/>
          <a:p>
            <a:pPr algn="ctr"/>
            <a:r>
              <a:rPr lang="hu-HU" sz="4000" dirty="0">
                <a:latin typeface="Book Antiqua" panose="02040602050305030304" pitchFamily="18" charset="0"/>
              </a:rPr>
              <a:t>A Márciusi </a:t>
            </a:r>
            <a:r>
              <a:rPr lang="hu-HU" sz="4000" dirty="0" err="1">
                <a:latin typeface="Book Antiqua" panose="02040602050305030304" pitchFamily="18" charset="0"/>
              </a:rPr>
              <a:t>Ifjak</a:t>
            </a:r>
            <a:endParaRPr lang="hu-HU" sz="4000" dirty="0">
              <a:latin typeface="Book Antiqua" panose="0204060205030503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430DBEE-89AB-5542-E8AB-753A81B23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1655" y="1460939"/>
            <a:ext cx="9059918" cy="243840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hu-HU" sz="1500" b="1" kern="1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márciusi </a:t>
            </a:r>
            <a:r>
              <a:rPr lang="hu-HU" sz="1500" b="1" kern="100" dirty="0" err="1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ifjak</a:t>
            </a:r>
            <a:r>
              <a:rPr lang="hu-HU" sz="1500" b="1" kern="1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közé sorolhatjuk</a:t>
            </a:r>
            <a:r>
              <a:rPr lang="hu-HU" sz="1500" b="1" i="1" kern="1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„mindazokat a fiatalokat, akik március 15-én és a rákövetkező hetekben, hónapokban forradalmi szerepet töltöttek be, akár mint a mozgalmak irányítói, akár csupán mint tüntető utcai tömeg, a szabadságért lelkesedő diákság, névtelen hősök és hősi halottak serege. Szűkebb értelemben márciusi </a:t>
            </a:r>
            <a:r>
              <a:rPr lang="hu-HU" sz="1500" b="1" i="1" kern="100" dirty="0" err="1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ifjaknak</a:t>
            </a:r>
            <a:r>
              <a:rPr lang="hu-HU" sz="1500" b="1" i="1" kern="1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radikalizmus, a forradalmi szellem irodalmi képviseletét nevezzük, Petőfit és baráti körét, a vidék rokon meggyőződésű </a:t>
            </a:r>
            <a:r>
              <a:rPr lang="hu-HU" sz="1500" b="1" i="1" kern="100" dirty="0" err="1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irodalmárait</a:t>
            </a:r>
            <a:r>
              <a:rPr lang="hu-HU" sz="1500" b="1" i="1" kern="1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 forradalom ifjú szónokait, a Márciusi Klub, majd az Egyenlőségi Társulat fiatal tagjait, a </a:t>
            </a:r>
            <a:r>
              <a:rPr lang="hu-HU" sz="1500" b="1" i="1" kern="100" dirty="0" err="1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Marczius</a:t>
            </a:r>
            <a:r>
              <a:rPr lang="hu-HU" sz="1500" b="1" i="1" kern="1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Tizenötödike és más radikális lapok gárdáját: írókat, akik politizáltak, politikusokat, akik írtak.”</a:t>
            </a:r>
            <a:endParaRPr lang="hu-HU" sz="1500" b="1" kern="1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50000"/>
              </a:lnSpc>
              <a:spcAft>
                <a:spcPts val="800"/>
              </a:spcAft>
              <a:buNone/>
            </a:pPr>
            <a:endParaRPr lang="hu-HU" sz="1600" kern="1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5866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7C0258C-628B-F1B8-3E97-467615E13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HAMARY DÁNIEL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1D89FE6-4247-B9B6-4143-C40EDBCCA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093976"/>
            <a:ext cx="10515600" cy="4351338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hu-HU" sz="2200" kern="1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Hősünk, akiről játékunk is szólni fog, Tóvároson született 1826. március 25-én. Tatán, majd Pápán tanult, 1847-ben pedig beiratkozott a pesti egyetem orvosi </a:t>
            </a:r>
            <a:r>
              <a:rPr lang="hu-HU" sz="2200" kern="100" dirty="0" err="1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karára</a:t>
            </a:r>
            <a:r>
              <a:rPr lang="hu-HU" sz="2200" kern="1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Egyetemi évei alatt – Vasvári Pál révén – ismerkedett meg Petőfi Sándorral és Jókai Mórral. 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hu-HU" sz="2200" kern="1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1848. március 15-én egyike volt annak a csoportnak, akik a 12 pontból álló proklamációt legelőször hirdették az egyetemi polgárok körében.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endParaRPr lang="hu-H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6849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9393"/>
            <a:ext cx="8242506" cy="5907536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632E5BC-4124-655B-1761-0BDB2237B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034" y="484632"/>
            <a:ext cx="3981213" cy="1609344"/>
          </a:xfrm>
        </p:spPr>
        <p:txBody>
          <a:bodyPr>
            <a:normAutofit/>
          </a:bodyPr>
          <a:lstStyle/>
          <a:p>
            <a:r>
              <a:rPr lang="hu-HU" dirty="0"/>
              <a:t>Irodalom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BCAC1B7-82A1-1DC2-3C88-568636FF2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6924" y="2121408"/>
            <a:ext cx="4601323" cy="4050792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hu-HU" sz="2200" kern="1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Petőfivel, Jókaival és a többi márciusi ifjúval nem csupán a politika, a forradalmi gondolkodás kötötte össze, hanem az irodalom is. 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hu-HU" sz="2200" kern="1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Már fiatal korától kezdve alkotott. A </a:t>
            </a:r>
            <a:r>
              <a:rPr lang="hu-HU" sz="2200" kern="100" dirty="0" smtClean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dián </a:t>
            </a:r>
            <a:r>
              <a:rPr lang="hu-HU" sz="2200" kern="1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egy 1843-ban írott versét olvashatják.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848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4CAEFA-BC6C-02E8-1F78-CB0044BFD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Forradalom, szabadságharc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4057C1-AA72-410A-E7D0-07063B522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hu-HU" sz="2200" kern="1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Hamar Dániel néven született, s bár hivatalosan csak 1874-ben változtatta meg családi nevét, de ő már korábban is </a:t>
            </a:r>
            <a:r>
              <a:rPr lang="hu-HU" sz="2200" kern="100" dirty="0" err="1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Hamary</a:t>
            </a:r>
            <a:r>
              <a:rPr lang="hu-HU" sz="2200" kern="1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-ként hivatkozott magára.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hu-HU" sz="2200" kern="1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Pesten kitört forradalom hírét </a:t>
            </a:r>
            <a:r>
              <a:rPr lang="hu-HU" sz="2200" kern="100" dirty="0" err="1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Fittler</a:t>
            </a:r>
            <a:r>
              <a:rPr lang="hu-HU" sz="2200" kern="1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Gyula joghallgatóval együtt hozta meg Tatára, ahol azonnal bekapcsolódott a helyi nemzetőrség szervezésébe, melynek, édesapjával és két testvérével együtt maga is tagja lett. Az első ütközet, melybe részt vett, egy hónnappal a dicsőséges pákozdi győzelem után. 1848. október 30-án zajlott. 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1739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785" y="0"/>
            <a:ext cx="7939216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7F4C97B-255B-3CB1-26FA-DA20BB40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42" y="484632"/>
            <a:ext cx="4004840" cy="1609344"/>
          </a:xfrm>
        </p:spPr>
        <p:txBody>
          <a:bodyPr>
            <a:normAutofit/>
          </a:bodyPr>
          <a:lstStyle/>
          <a:p>
            <a:pPr algn="ctr"/>
            <a:r>
              <a:rPr lang="hu-HU" dirty="0"/>
              <a:t>Megtorlás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FBB5594-419D-27D0-C048-5A2575EEF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943" y="2121408"/>
            <a:ext cx="3727048" cy="4050792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hu-HU" sz="2300" kern="100" dirty="0" err="1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Hamary</a:t>
            </a:r>
            <a:r>
              <a:rPr lang="hu-HU" sz="2300" kern="1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végig harcolta a szabadságharcot, tüzérhadnagyi rangot szerezve élte meg a fegyverletételt, majd a komáromi erőd feladását. A harcok végével menlevelet szerzett, azzal tért vissza Tatára. Nem vonult emigrációba. 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hu-HU" sz="2300" kern="1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1850-ben letartóztatták, a tatai várbörtönben, Győrben, Komáromban, majd Pesten, az Újépületben raboskodott.</a:t>
            </a:r>
          </a:p>
          <a:p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2932385" y="6317718"/>
            <a:ext cx="1520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i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Hamary</a:t>
            </a:r>
            <a:r>
              <a:rPr lang="hu-HU" sz="1400" i="1" dirty="0">
                <a:solidFill>
                  <a:srgbClr val="FF0000"/>
                </a:solidFill>
                <a:latin typeface="Book Antiqua" panose="02040602050305030304" pitchFamily="18" charset="0"/>
              </a:rPr>
              <a:t> Dániel</a:t>
            </a:r>
          </a:p>
        </p:txBody>
      </p:sp>
    </p:spTree>
    <p:extLst>
      <p:ext uri="{BB962C8B-B14F-4D97-AF65-F5344CB8AC3E}">
        <p14:creationId xmlns:p14="http://schemas.microsoft.com/office/powerpoint/2010/main" val="1868133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7A9B13-3A2D-DB2C-1C61-6DCCB558C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A börtönévek után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26BB01B-C4B3-A482-E7A2-839639473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hu-HU" sz="2200" kern="1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Szabadulását követően folytatta tanulmányait. 1854-ben orvossebész-doktorrá avatták. Még ugyanebben az évben visszatért szülővárosába, ahol 1869-ig magánorvosként tevékenykedett. 1858-ban, a közegészség javára fürdőt építtetett lakóháza mellett. 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hu-HU" sz="2200" kern="1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honvédség megalakulásával annak kötelékébe lépett, és Sopronban, Székesfehérváron, majd Budapesten teljesített orvosi szolgálatot. 1889-ben az uralkodó, Ferenc József a </a:t>
            </a:r>
            <a:r>
              <a:rPr lang="hu-HU" sz="2200" kern="100" dirty="0" err="1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kisigmándi</a:t>
            </a:r>
            <a:r>
              <a:rPr lang="hu-HU" sz="2200" kern="1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előnevet adományozta neki.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hu-HU" sz="2200" kern="100" dirty="0" err="1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Hamary</a:t>
            </a:r>
            <a:r>
              <a:rPr lang="hu-HU" sz="2200" kern="1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Dániel 1892. február 21-én halt meg. Sírja Tatán található.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2660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159" y="2376651"/>
            <a:ext cx="7967369" cy="4481645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51D58F77-D7C2-9A8A-3EC1-372B5188B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929" y="94593"/>
            <a:ext cx="10364319" cy="6077607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hu-HU" sz="2200" kern="1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2200" kern="100" dirty="0" smtClean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tatai </a:t>
            </a:r>
            <a:r>
              <a:rPr lang="hu-HU" sz="2200" kern="100" dirty="0" err="1" smtClean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Kuny</a:t>
            </a:r>
            <a:r>
              <a:rPr lang="hu-HU" sz="2200" kern="100" dirty="0" smtClean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Domokos Múzeum gyűjteményében található Hamarynak egy verseskötete, melyet a fellelhető kéziratok alapján legidősebb fia feleségének testvére állított össze 1898-ban. 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1860331" y="6119336"/>
            <a:ext cx="26038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i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Hamary</a:t>
            </a:r>
            <a:r>
              <a:rPr lang="hu-HU" sz="1400" i="1" dirty="0">
                <a:solidFill>
                  <a:srgbClr val="FF0000"/>
                </a:solidFill>
                <a:latin typeface="Book Antiqua" panose="02040602050305030304" pitchFamily="18" charset="0"/>
              </a:rPr>
              <a:t> szülőháza és az általa alapított fürdő</a:t>
            </a:r>
          </a:p>
          <a:p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395344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betű">
  <a:themeElements>
    <a:clrScheme name="Fabetű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Fabetű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abetű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TM03090434[[fn=Fabetű]]</Template>
  <TotalTime>88</TotalTime>
  <Words>478</Words>
  <Application>Microsoft Office PowerPoint</Application>
  <PresentationFormat>Szélesvásznú</PresentationFormat>
  <Paragraphs>26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5" baseType="lpstr">
      <vt:lpstr>Book Antiqua</vt:lpstr>
      <vt:lpstr>Calibri</vt:lpstr>
      <vt:lpstr>Rockwell</vt:lpstr>
      <vt:lpstr>Rockwell Condensed</vt:lpstr>
      <vt:lpstr>Times New Roman</vt:lpstr>
      <vt:lpstr>Wingdings</vt:lpstr>
      <vt:lpstr>Fabetű</vt:lpstr>
      <vt:lpstr>Hamary Dániel</vt:lpstr>
      <vt:lpstr>A Márciusi Ifjak</vt:lpstr>
      <vt:lpstr>HAMARY DÁNIEL</vt:lpstr>
      <vt:lpstr>Irodalom</vt:lpstr>
      <vt:lpstr>Forradalom, szabadságharc</vt:lpstr>
      <vt:lpstr>Megtorlás</vt:lpstr>
      <vt:lpstr>A börtönévek után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Hamary Dániel</dc:title>
  <dc:creator>Kuny Domokos Múzeum Közművelődés</dc:creator>
  <cp:lastModifiedBy>Szegedi Fanni</cp:lastModifiedBy>
  <cp:revision>8</cp:revision>
  <dcterms:created xsi:type="dcterms:W3CDTF">2023-02-23T14:57:20Z</dcterms:created>
  <dcterms:modified xsi:type="dcterms:W3CDTF">2023-02-23T20:11:47Z</dcterms:modified>
</cp:coreProperties>
</file>