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2/23/2023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8000" dirty="0"/>
              <a:t>A tatai vár visszafoglalásának emlékei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51560" y="4578306"/>
            <a:ext cx="7891272" cy="1069848"/>
          </a:xfrm>
        </p:spPr>
        <p:txBody>
          <a:bodyPr>
            <a:normAutofit fontScale="92500" lnSpcReduction="20000"/>
          </a:bodyPr>
          <a:lstStyle/>
          <a:p>
            <a:r>
              <a:rPr lang="hu-HU" sz="2600" dirty="0"/>
              <a:t>A szabadságharc záróeseményei Tatán</a:t>
            </a:r>
          </a:p>
          <a:p>
            <a:endParaRPr lang="hu-HU" sz="1700" dirty="0">
              <a:solidFill>
                <a:srgbClr val="FF0000"/>
              </a:solidFill>
            </a:endParaRPr>
          </a:p>
          <a:p>
            <a:r>
              <a:rPr lang="hu-HU" sz="1700" dirty="0">
                <a:solidFill>
                  <a:srgbClr val="FF0000"/>
                </a:solidFill>
              </a:rPr>
              <a:t>A KUNY DOMOKOS MÚZEUM FELADATSORA</a:t>
            </a:r>
          </a:p>
        </p:txBody>
      </p:sp>
    </p:spTree>
    <p:extLst>
      <p:ext uri="{BB962C8B-B14F-4D97-AF65-F5344CB8AC3E}">
        <p14:creationId xmlns:p14="http://schemas.microsoft.com/office/powerpoint/2010/main" val="4280174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FORRÁSSZÖVEG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7255" y="1965434"/>
            <a:ext cx="6169573" cy="4892565"/>
          </a:xfrm>
        </p:spPr>
        <p:txBody>
          <a:bodyPr>
            <a:normAutofit/>
          </a:bodyPr>
          <a:lstStyle/>
          <a:p>
            <a:r>
              <a:rPr lang="hu-HU" dirty="0"/>
              <a:t>1849 nyarán az osztrák kézre került várépületet kis létszámú őrség védelmezte, a magyar csapatok ágyúk bevetésével tudták csak a várat felszabadítani. A várépületben a harcokat követően is hosszú évtizedekig látható volt egy falba lőtt ágyúgolyó. </a:t>
            </a:r>
          </a:p>
          <a:p>
            <a:r>
              <a:rPr lang="hu-HU" dirty="0"/>
              <a:t>Az érdekes tárgyra Kopasz Józsefné is felhívta a figyelmet a Tata-Tóvárosra látogató kirándulóknak szánt könyvében: </a:t>
            </a:r>
          </a:p>
          <a:p>
            <a:pPr lvl="1"/>
            <a:r>
              <a:rPr lang="hu-HU" sz="2000" dirty="0"/>
              <a:t>A várban található uradalmi „hivatali helyiségek egyik termében máig is őriznek egy falba lőtt ágyúgolyót, melyet a forradalomban az uradalom egyik, máig is élő hivatalnoka lövetett oda.”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049" y="0"/>
            <a:ext cx="4869951" cy="68580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875282" y="6488667"/>
            <a:ext cx="1986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rgbClr val="FF0000"/>
                </a:solidFill>
              </a:rPr>
              <a:t>A vár 1949-ben </a:t>
            </a:r>
          </a:p>
        </p:txBody>
      </p:sp>
    </p:spTree>
    <p:extLst>
      <p:ext uri="{BB962C8B-B14F-4D97-AF65-F5344CB8AC3E}">
        <p14:creationId xmlns:p14="http://schemas.microsoft.com/office/powerpoint/2010/main" val="1612244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12496" y="250987"/>
            <a:ext cx="10058400" cy="1609344"/>
          </a:xfrm>
        </p:spPr>
        <p:txBody>
          <a:bodyPr/>
          <a:lstStyle/>
          <a:p>
            <a:r>
              <a:rPr lang="hu-HU" dirty="0"/>
              <a:t>2. FORRÁSSZÖVEG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5821" y="1681655"/>
            <a:ext cx="6421819" cy="4929352"/>
          </a:xfrm>
        </p:spPr>
        <p:txBody>
          <a:bodyPr>
            <a:normAutofit fontScale="92500" lnSpcReduction="10000"/>
          </a:bodyPr>
          <a:lstStyle/>
          <a:p>
            <a:r>
              <a:rPr lang="hu-HU" sz="2200" dirty="0"/>
              <a:t>Egy nevét felfedni nem kívánó őrnagy, a várbeli látogatását követően, 1872-ben jóval részletesebb leírást közölt az említett golyóról. </a:t>
            </a:r>
          </a:p>
          <a:p>
            <a:r>
              <a:rPr lang="hu-HU" sz="2200" dirty="0"/>
              <a:t>A váron belül az </a:t>
            </a:r>
            <a:r>
              <a:rPr lang="hu-HU" sz="2200" i="1" dirty="0"/>
              <a:t>„első emeleten jobbra az ajtón egy lyuk van s a szobában az ajtóval szemközt levő falban egy ágyúgolyó, fölötte egy kis tábla ezen fölirattal: 1849. július hó 26-án este 9 órakor. T. i.</a:t>
            </a:r>
            <a:br>
              <a:rPr lang="hu-HU" sz="2200" i="1" dirty="0"/>
            </a:br>
            <a:br>
              <a:rPr lang="hu-HU" sz="2200" i="1" dirty="0"/>
            </a:br>
            <a:r>
              <a:rPr lang="hu-HU" sz="2200" i="1" dirty="0"/>
              <a:t>1849-ban valaki Tatáról Komáromba azt a hírt vitte, hogy e várban néhány vasasnémet katona tartózkodik. A komáromi várparancsnok tehát egy szakaszt küldött Tatára. Miután a németek a fölszólításra meg nem adták magukat, a vár lövöldözéséhez fogtak s ekkor történt, hogy ama golyó az ablakon és ajtón keresztül a falba fúródott. Azon honvéd pedig, ki 49-ben a várat lődöztette, most ugyanazon szobában foglalt helyet mint békés hivatalnok. Az isten tartsa meg sokáig!”</a:t>
            </a: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715617" y="6457118"/>
            <a:ext cx="2332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>
                <a:solidFill>
                  <a:srgbClr val="FF0000"/>
                </a:solidFill>
              </a:rPr>
              <a:t>A szóban forgó ágyúgolyó</a:t>
            </a:r>
          </a:p>
        </p:txBody>
      </p:sp>
    </p:spTree>
    <p:extLst>
      <p:ext uri="{BB962C8B-B14F-4D97-AF65-F5344CB8AC3E}">
        <p14:creationId xmlns:p14="http://schemas.microsoft.com/office/powerpoint/2010/main" val="24650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53655" y="262760"/>
            <a:ext cx="4874592" cy="1524000"/>
          </a:xfrm>
        </p:spPr>
        <p:txBody>
          <a:bodyPr/>
          <a:lstStyle/>
          <a:p>
            <a:r>
              <a:rPr lang="hu-HU" dirty="0"/>
              <a:t>3. forrásszöveg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7862" y="924910"/>
            <a:ext cx="4876322" cy="5933090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Az említett tiszt és későbbi uradalmi alkalmazott </a:t>
            </a:r>
            <a:r>
              <a:rPr lang="hu-HU" dirty="0" err="1"/>
              <a:t>Titteldorf</a:t>
            </a:r>
            <a:r>
              <a:rPr lang="hu-HU" dirty="0"/>
              <a:t> Károly, tatai születésű honvéd százados volt. A komáromi erőd parancsnoka, Klapka György tábornok, miután tudomást szerzett a tatai vár gyönge védelméről, 1849. július 25-én Kosztolányi Mór ezredest küldte egy főként tatai katonákból álló különítménnyel a vár felszabadítására. A gyors és eredményes támadásban </a:t>
            </a:r>
            <a:r>
              <a:rPr lang="hu-HU" dirty="0" err="1"/>
              <a:t>Titteldorf</a:t>
            </a:r>
            <a:r>
              <a:rPr lang="hu-HU" dirty="0"/>
              <a:t> századosnak jutott fontos szerep: A Látóhegy irányából este 9 óra körül eldördült ágyúkkal a vár kapuját lövette be, melyen keresztül a honvédek megrohamozták a várat. </a:t>
            </a:r>
          </a:p>
          <a:p>
            <a:r>
              <a:rPr lang="hu-HU" dirty="0"/>
              <a:t>A korábban idézett cikk alapján pedig arra következtethetünk, hogy egy másik golyó a belső udvaron található ablakok egyikén hatolt be az épületbe és egy ma már elfalazott ajtón át a jelenleg római kori freskó kiállításnak otthont adó terem falában állt meg. </a:t>
            </a:r>
          </a:p>
          <a:p>
            <a:r>
              <a:rPr lang="hu-HU" dirty="0"/>
              <a:t>A honvédek lőszert, fegyvereket, orvosságot zsákmányoltak, 12 tisztet és 80 főnyi legénységet fogtak el, akiket a komáromi erődbe szállítottak át. </a:t>
            </a:r>
            <a:r>
              <a:rPr lang="hu-HU" dirty="0" err="1"/>
              <a:t>Titteldorf</a:t>
            </a:r>
            <a:r>
              <a:rPr lang="hu-HU" dirty="0"/>
              <a:t> százados haditettét – több társával egyetemben – Klapka tábornok a július 27-én kelt hadparancsában méltatta.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185" y="2121408"/>
            <a:ext cx="6947816" cy="463674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210096" y="1867672"/>
            <a:ext cx="23140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>
                <a:solidFill>
                  <a:srgbClr val="FF0000"/>
                </a:solidFill>
              </a:rPr>
              <a:t>Római kori freskó kiállítás</a:t>
            </a:r>
          </a:p>
        </p:txBody>
      </p:sp>
    </p:spTree>
    <p:extLst>
      <p:ext uri="{BB962C8B-B14F-4D97-AF65-F5344CB8AC3E}">
        <p14:creationId xmlns:p14="http://schemas.microsoft.com/office/powerpoint/2010/main" val="37663777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betű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Fabetű</Template>
  <TotalTime>32</TotalTime>
  <Words>438</Words>
  <Application>Microsoft Office PowerPoint</Application>
  <PresentationFormat>Szélesvásznú</PresentationFormat>
  <Paragraphs>18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8" baseType="lpstr">
      <vt:lpstr>Rockwell</vt:lpstr>
      <vt:lpstr>Rockwell Condensed</vt:lpstr>
      <vt:lpstr>Wingdings</vt:lpstr>
      <vt:lpstr>Fabetű</vt:lpstr>
      <vt:lpstr>A tatai vár visszafoglalásának emlékei</vt:lpstr>
      <vt:lpstr>1. FORRÁSSZÖVEG</vt:lpstr>
      <vt:lpstr>2. FORRÁSSZÖVEG</vt:lpstr>
      <vt:lpstr>3. forrásszöveg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tatai vár visszafoglalásának emlékei</dc:title>
  <dc:creator>Szegedi Fanni</dc:creator>
  <cp:lastModifiedBy>József Szűcs</cp:lastModifiedBy>
  <cp:revision>5</cp:revision>
  <dcterms:created xsi:type="dcterms:W3CDTF">2023-02-23T19:14:46Z</dcterms:created>
  <dcterms:modified xsi:type="dcterms:W3CDTF">2023-02-23T20:43:04Z</dcterms:modified>
</cp:coreProperties>
</file>